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63" r:id="rId10"/>
    <p:sldId id="264" r:id="rId11"/>
    <p:sldId id="265" r:id="rId12"/>
    <p:sldId id="266" r:id="rId13"/>
    <p:sldId id="268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CFDE"/>
    <a:srgbClr val="1B1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Sunday, March 12,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6240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Sunday, March 12,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3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Sunday, March 12,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7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Sunday, March 12,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08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Sunday, March 12,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37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Sunday, March 12,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44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Sunday, March 12,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46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Sunday, March 12,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9250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Sunday, March 12,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553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Sunday, March 12,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94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Sunday, March 12,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62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Sunday, March 12,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458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79" r:id="rId6"/>
    <p:sldLayoutId id="2147483884" r:id="rId7"/>
    <p:sldLayoutId id="2147483880" r:id="rId8"/>
    <p:sldLayoutId id="2147483881" r:id="rId9"/>
    <p:sldLayoutId id="2147483882" r:id="rId10"/>
    <p:sldLayoutId id="21474838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5D53FBD9-3481-B36C-2B4E-EF4BE1AC0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585" y="-304010"/>
            <a:ext cx="13143924" cy="7272981"/>
          </a:xfrm>
          <a:prstGeom prst="rect">
            <a:avLst/>
          </a:prstGeom>
        </p:spPr>
      </p:pic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F208E7BD-3CA0-92B8-F5B3-EDDF73F32B09}"/>
              </a:ext>
            </a:extLst>
          </p:cNvPr>
          <p:cNvSpPr/>
          <p:nvPr/>
        </p:nvSpPr>
        <p:spPr>
          <a:xfrm>
            <a:off x="19267" y="-44139"/>
            <a:ext cx="6736639" cy="7128519"/>
          </a:xfrm>
          <a:prstGeom prst="rect">
            <a:avLst/>
          </a:prstGeom>
          <a:solidFill>
            <a:srgbClr val="1B192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2080B51-B839-70BB-B29A-82D4D0F28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813" y="808793"/>
            <a:ext cx="5437187" cy="2986234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400" dirty="0"/>
              <a:t>PROECT 5</a:t>
            </a:r>
            <a:br>
              <a:rPr lang="th-TH" sz="5400" dirty="0"/>
            </a:br>
            <a:br>
              <a:rPr lang="en-US" sz="5400" dirty="0"/>
            </a:br>
            <a:r>
              <a:rPr lang="en-US" sz="5400" dirty="0">
                <a:solidFill>
                  <a:srgbClr val="FFFF00"/>
                </a:solidFill>
              </a:rPr>
              <a:t>student / teacher profile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620A7A25-2B9C-F87B-BDBF-DF9EB32B7B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4603819"/>
            <a:ext cx="5437187" cy="2265216"/>
          </a:xfrm>
        </p:spPr>
        <p:txBody>
          <a:bodyPr>
            <a:normAutofit/>
          </a:bodyPr>
          <a:lstStyle/>
          <a:p>
            <a:pPr algn="ctr"/>
            <a:r>
              <a:rPr lang="th-TH" dirty="0">
                <a:solidFill>
                  <a:schemeClr val="tx1">
                    <a:alpha val="60000"/>
                  </a:schemeClr>
                </a:solidFill>
              </a:rPr>
              <a:t>จัดทำโดย</a:t>
            </a:r>
          </a:p>
          <a:p>
            <a:pPr algn="ctr"/>
            <a:r>
              <a:rPr lang="th-TH" dirty="0">
                <a:solidFill>
                  <a:schemeClr val="tx1">
                    <a:alpha val="60000"/>
                  </a:schemeClr>
                </a:solidFill>
              </a:rPr>
              <a:t>นายสิรภพ ตระการวีระเดช ปี 2 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  <a:p>
            <a:pPr algn="ctr"/>
            <a:r>
              <a:rPr lang="th-TH" dirty="0">
                <a:solidFill>
                  <a:schemeClr val="tx1">
                    <a:alpha val="60000"/>
                  </a:schemeClr>
                </a:solidFill>
              </a:rPr>
              <a:t>เทคโนโลยีดิจิทัล 6410301025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87560B9-86B8-4558-93E9-FAB8DBE4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6122" y="7174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71400469-1077-4353-BFB5-E4159ADF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1524143" y="5425719"/>
            <a:ext cx="826527" cy="463493"/>
          </a:xfrm>
          <a:custGeom>
            <a:avLst/>
            <a:gdLst>
              <a:gd name="connsiteX0" fmla="*/ 791231 w 826527"/>
              <a:gd name="connsiteY0" fmla="*/ 135754 h 463493"/>
              <a:gd name="connsiteX1" fmla="*/ 826527 w 826527"/>
              <a:gd name="connsiteY1" fmla="*/ 178533 h 463493"/>
              <a:gd name="connsiteX2" fmla="*/ 658803 w 826527"/>
              <a:gd name="connsiteY2" fmla="*/ 346257 h 463493"/>
              <a:gd name="connsiteX3" fmla="*/ 627362 w 826527"/>
              <a:gd name="connsiteY3" fmla="*/ 299623 h 463493"/>
              <a:gd name="connsiteX4" fmla="*/ 463493 w 826527"/>
              <a:gd name="connsiteY4" fmla="*/ 231747 h 463493"/>
              <a:gd name="connsiteX5" fmla="*/ 231747 w 826527"/>
              <a:gd name="connsiteY5" fmla="*/ 463493 h 463493"/>
              <a:gd name="connsiteX6" fmla="*/ 0 w 826527"/>
              <a:gd name="connsiteY6" fmla="*/ 463493 h 463493"/>
              <a:gd name="connsiteX7" fmla="*/ 463492 w 826527"/>
              <a:gd name="connsiteY7" fmla="*/ 0 h 463493"/>
              <a:gd name="connsiteX8" fmla="*/ 791231 w 826527"/>
              <a:gd name="connsiteY8" fmla="*/ 135754 h 46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6527" h="463493">
                <a:moveTo>
                  <a:pt x="791231" y="135754"/>
                </a:moveTo>
                <a:lnTo>
                  <a:pt x="826527" y="178533"/>
                </a:lnTo>
                <a:lnTo>
                  <a:pt x="658803" y="346257"/>
                </a:lnTo>
                <a:lnTo>
                  <a:pt x="627362" y="299623"/>
                </a:lnTo>
                <a:cubicBezTo>
                  <a:pt x="585424" y="257686"/>
                  <a:pt x="527487" y="231747"/>
                  <a:pt x="463493" y="231747"/>
                </a:cubicBezTo>
                <a:cubicBezTo>
                  <a:pt x="335503" y="231746"/>
                  <a:pt x="231746" y="335503"/>
                  <a:pt x="231747" y="463493"/>
                </a:cubicBezTo>
                <a:lnTo>
                  <a:pt x="0" y="463493"/>
                </a:lnTo>
                <a:cubicBezTo>
                  <a:pt x="0" y="207513"/>
                  <a:pt x="207513" y="0"/>
                  <a:pt x="463492" y="0"/>
                </a:cubicBezTo>
                <a:cubicBezTo>
                  <a:pt x="591482" y="0"/>
                  <a:pt x="707356" y="51879"/>
                  <a:pt x="791231" y="13575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127000" dir="270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28851F7-6B20-43F1-90FF-B41CE11AF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1562489" y="5445666"/>
            <a:ext cx="807174" cy="508309"/>
          </a:xfrm>
          <a:custGeom>
            <a:avLst/>
            <a:gdLst>
              <a:gd name="connsiteX0" fmla="*/ 791232 w 807174"/>
              <a:gd name="connsiteY0" fmla="*/ 148880 h 508309"/>
              <a:gd name="connsiteX1" fmla="*/ 807174 w 807174"/>
              <a:gd name="connsiteY1" fmla="*/ 170072 h 508309"/>
              <a:gd name="connsiteX2" fmla="*/ 636502 w 807174"/>
              <a:gd name="connsiteY2" fmla="*/ 340744 h 508309"/>
              <a:gd name="connsiteX3" fmla="*/ 627362 w 807174"/>
              <a:gd name="connsiteY3" fmla="*/ 328595 h 508309"/>
              <a:gd name="connsiteX4" fmla="*/ 463493 w 807174"/>
              <a:gd name="connsiteY4" fmla="*/ 254155 h 508309"/>
              <a:gd name="connsiteX5" fmla="*/ 231747 w 807174"/>
              <a:gd name="connsiteY5" fmla="*/ 508309 h 508309"/>
              <a:gd name="connsiteX6" fmla="*/ 0 w 807174"/>
              <a:gd name="connsiteY6" fmla="*/ 508309 h 508309"/>
              <a:gd name="connsiteX7" fmla="*/ 463493 w 807174"/>
              <a:gd name="connsiteY7" fmla="*/ 0 h 508309"/>
              <a:gd name="connsiteX8" fmla="*/ 791232 w 807174"/>
              <a:gd name="connsiteY8" fmla="*/ 148880 h 50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7174" h="508309">
                <a:moveTo>
                  <a:pt x="791232" y="148880"/>
                </a:moveTo>
                <a:lnTo>
                  <a:pt x="807174" y="170072"/>
                </a:lnTo>
                <a:lnTo>
                  <a:pt x="636502" y="340744"/>
                </a:lnTo>
                <a:lnTo>
                  <a:pt x="627362" y="328595"/>
                </a:lnTo>
                <a:cubicBezTo>
                  <a:pt x="585425" y="282602"/>
                  <a:pt x="527487" y="254155"/>
                  <a:pt x="463493" y="254155"/>
                </a:cubicBezTo>
                <a:cubicBezTo>
                  <a:pt x="335503" y="254155"/>
                  <a:pt x="231746" y="367943"/>
                  <a:pt x="231747" y="508309"/>
                </a:cubicBezTo>
                <a:lnTo>
                  <a:pt x="0" y="508309"/>
                </a:lnTo>
                <a:cubicBezTo>
                  <a:pt x="0" y="227578"/>
                  <a:pt x="207513" y="0"/>
                  <a:pt x="463493" y="0"/>
                </a:cubicBezTo>
                <a:cubicBezTo>
                  <a:pt x="591482" y="-1"/>
                  <a:pt x="707356" y="56895"/>
                  <a:pt x="791232" y="14888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9E6BACC-8290-425B-A517-1914E16D8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865497" y="5915162"/>
            <a:ext cx="53549" cy="233295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5884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9DE55F57-021E-2887-8CF1-D7DBD2B7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75" y="147225"/>
            <a:ext cx="7903024" cy="984885"/>
          </a:xfrm>
        </p:spPr>
        <p:txBody>
          <a:bodyPr>
            <a:normAutofit/>
          </a:bodyPr>
          <a:lstStyle/>
          <a:p>
            <a:r>
              <a:rPr lang="th-TH" dirty="0"/>
              <a:t>การใช้งาน</a:t>
            </a:r>
            <a:r>
              <a:rPr lang="en-US" dirty="0"/>
              <a:t> Website : </a:t>
            </a:r>
            <a:r>
              <a:rPr lang="en-US" dirty="0">
                <a:solidFill>
                  <a:srgbClr val="FFFF00"/>
                </a:solidFill>
              </a:rPr>
              <a:t>Edit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747E2945-99E4-39F7-B558-72E71FA71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1" y="3006936"/>
            <a:ext cx="3862792" cy="984884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5B8992F2-8EEE-6D9B-E115-4669D7032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801" y="1215237"/>
            <a:ext cx="5648499" cy="2776583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545B6969-04DE-72B6-6373-11F859D8E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801" y="3844476"/>
            <a:ext cx="5648499" cy="2632122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853233F4-0A71-7836-CD7F-9B52A339F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05" y="993565"/>
            <a:ext cx="11404389" cy="555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286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9DE55F57-021E-2887-8CF1-D7DBD2B7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75" y="147225"/>
            <a:ext cx="7903024" cy="984885"/>
          </a:xfrm>
        </p:spPr>
        <p:txBody>
          <a:bodyPr>
            <a:normAutofit fontScale="90000"/>
          </a:bodyPr>
          <a:lstStyle/>
          <a:p>
            <a:r>
              <a:rPr lang="th-TH" dirty="0"/>
              <a:t>การใช้งาน</a:t>
            </a:r>
            <a:r>
              <a:rPr lang="en-US" dirty="0"/>
              <a:t> Website : </a:t>
            </a:r>
            <a:r>
              <a:rPr lang="en-US" dirty="0">
                <a:solidFill>
                  <a:srgbClr val="FFFF00"/>
                </a:solidFill>
              </a:rPr>
              <a:t>Grade page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7B72C592-99F7-F30A-32C3-D8C5B595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15" y="3114135"/>
            <a:ext cx="3663237" cy="1173193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EE258690-9B28-CE44-804A-4C083D81C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72" y="1021274"/>
            <a:ext cx="11351492" cy="554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17440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9DE55F57-021E-2887-8CF1-D7DBD2B7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75" y="147225"/>
            <a:ext cx="10122538" cy="984885"/>
          </a:xfrm>
        </p:spPr>
        <p:txBody>
          <a:bodyPr>
            <a:normAutofit/>
          </a:bodyPr>
          <a:lstStyle/>
          <a:p>
            <a:r>
              <a:rPr lang="th-TH" dirty="0"/>
              <a:t>การใช้งาน</a:t>
            </a:r>
            <a:r>
              <a:rPr lang="en-US" dirty="0"/>
              <a:t> Website : </a:t>
            </a:r>
            <a:r>
              <a:rPr lang="en-US" dirty="0">
                <a:solidFill>
                  <a:srgbClr val="FFFF00"/>
                </a:solidFill>
              </a:rPr>
              <a:t>Simulation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9A7BFBD3-7B31-1996-23F6-F6370A2D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1" y="1132110"/>
            <a:ext cx="10732140" cy="52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5916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335AEF9-DFAA-318A-1D6A-7575B46D9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2733"/>
            <a:ext cx="12192000" cy="984885"/>
          </a:xfrm>
        </p:spPr>
        <p:txBody>
          <a:bodyPr>
            <a:normAutofit/>
          </a:bodyPr>
          <a:lstStyle/>
          <a:p>
            <a:pPr algn="ctr"/>
            <a:r>
              <a:rPr lang="th-TH" sz="3600" b="1" dirty="0">
                <a:solidFill>
                  <a:srgbClr val="FFFF00"/>
                </a:solidFill>
              </a:rPr>
              <a:t>สรุปปัญหาในการทำงาน</a:t>
            </a:r>
            <a:endParaRPr lang="en-US" sz="3600" b="1" dirty="0">
              <a:solidFill>
                <a:srgbClr val="FFFF00"/>
              </a:solidFill>
            </a:endParaRP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293C241C-3F27-06F5-F5EC-2361D281A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4913" y="1353260"/>
            <a:ext cx="10202173" cy="453253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th-TH" sz="2000" dirty="0"/>
              <a:t> </a:t>
            </a:r>
          </a:p>
          <a:p>
            <a:r>
              <a:rPr lang="en-US" sz="2400" dirty="0">
                <a:solidFill>
                  <a:srgbClr val="1B192E"/>
                </a:solidFill>
              </a:rPr>
              <a:t>  </a:t>
            </a:r>
            <a:r>
              <a:rPr lang="th-TH" sz="2400" dirty="0">
                <a:solidFill>
                  <a:srgbClr val="FF0000"/>
                </a:solidFill>
              </a:rPr>
              <a:t>ปัญหาที่พบเจอ 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rgbClr val="1B192E"/>
                </a:solidFill>
              </a:rPr>
              <a:t>การเชื่อมต่อ</a:t>
            </a:r>
            <a:r>
              <a:rPr lang="en-US" sz="2400" dirty="0">
                <a:solidFill>
                  <a:srgbClr val="1B192E"/>
                </a:solidFill>
              </a:rPr>
              <a:t> </a:t>
            </a:r>
            <a:r>
              <a:rPr lang="en-US" sz="2400" dirty="0" err="1">
                <a:solidFill>
                  <a:srgbClr val="1B192E"/>
                </a:solidFill>
              </a:rPr>
              <a:t>mongoDB</a:t>
            </a:r>
            <a:endParaRPr lang="en-US" sz="2400" dirty="0">
              <a:solidFill>
                <a:srgbClr val="1B192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rgbClr val="1B192E"/>
                </a:solidFill>
              </a:rPr>
              <a:t>การรับค่าและส่งค่าใน</a:t>
            </a:r>
            <a:r>
              <a:rPr lang="en-US" sz="2400" dirty="0">
                <a:solidFill>
                  <a:srgbClr val="1B192E"/>
                </a:solidFill>
              </a:rPr>
              <a:t> data 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rgbClr val="1B192E"/>
                </a:solidFill>
              </a:rPr>
              <a:t>คำสั่งดึงค่าใน</a:t>
            </a:r>
            <a:r>
              <a:rPr lang="en-US" sz="2400" dirty="0">
                <a:solidFill>
                  <a:srgbClr val="1B192E"/>
                </a:solidFill>
              </a:rPr>
              <a:t> data base</a:t>
            </a:r>
            <a:r>
              <a:rPr lang="th-TH" sz="2400" dirty="0">
                <a:solidFill>
                  <a:srgbClr val="1B192E"/>
                </a:solidFill>
              </a:rPr>
              <a:t> มาแสดงใน</a:t>
            </a:r>
            <a:r>
              <a:rPr lang="en-US" sz="2400" dirty="0">
                <a:solidFill>
                  <a:srgbClr val="1B192E"/>
                </a:solidFill>
              </a:rPr>
              <a:t> html</a:t>
            </a:r>
            <a:endParaRPr lang="th-TH" sz="2400" dirty="0">
              <a:solidFill>
                <a:srgbClr val="1B192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rgbClr val="1B192E"/>
                </a:solidFill>
              </a:rPr>
              <a:t>การ</a:t>
            </a:r>
            <a:r>
              <a:rPr lang="en-US" sz="2400" dirty="0">
                <a:solidFill>
                  <a:srgbClr val="1B192E"/>
                </a:solidFill>
              </a:rPr>
              <a:t> upload </a:t>
            </a:r>
            <a:r>
              <a:rPr lang="th-TH" sz="2400" dirty="0">
                <a:solidFill>
                  <a:srgbClr val="1B192E"/>
                </a:solidFill>
              </a:rPr>
              <a:t>รูป</a:t>
            </a:r>
          </a:p>
          <a:p>
            <a:endParaRPr lang="en-US" sz="2400" dirty="0">
              <a:solidFill>
                <a:srgbClr val="1B192E"/>
              </a:solidFill>
            </a:endParaRPr>
          </a:p>
        </p:txBody>
      </p:sp>
      <p:sp>
        <p:nvSpPr>
          <p:cNvPr id="5" name="ตัวแทนข้อความ 3">
            <a:extLst>
              <a:ext uri="{FF2B5EF4-FFF2-40B4-BE49-F238E27FC236}">
                <a16:creationId xmlns:a16="http://schemas.microsoft.com/office/drawing/2014/main" id="{FA2DB66F-58C7-6AC2-9F2D-AA4C2D6439C0}"/>
              </a:ext>
            </a:extLst>
          </p:cNvPr>
          <p:cNvSpPr txBox="1">
            <a:spLocks/>
          </p:cNvSpPr>
          <p:nvPr/>
        </p:nvSpPr>
        <p:spPr>
          <a:xfrm>
            <a:off x="6825552" y="1751163"/>
            <a:ext cx="3972255" cy="3968152"/>
          </a:xfrm>
          <a:prstGeom prst="rect">
            <a:avLst/>
          </a:prstGeom>
          <a:ln>
            <a:solidFill>
              <a:srgbClr val="CFCFDE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000" dirty="0">
                <a:solidFill>
                  <a:srgbClr val="FF0000"/>
                </a:solidFill>
              </a:rPr>
              <a:t> </a:t>
            </a:r>
            <a:r>
              <a:rPr lang="th-TH" sz="2400" dirty="0">
                <a:solidFill>
                  <a:srgbClr val="FF0000"/>
                </a:solidFill>
              </a:rPr>
              <a:t>สิ่งที่ยังทำไม่เสร็จ 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endParaRPr lang="th-TH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B192E"/>
                </a:solidFill>
              </a:rPr>
              <a:t>Search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B192E"/>
                </a:solidFill>
              </a:rPr>
              <a:t>Private &amp; Public</a:t>
            </a:r>
            <a:r>
              <a:rPr lang="th-TH" sz="2000" dirty="0">
                <a:solidFill>
                  <a:srgbClr val="1B192E"/>
                </a:solidFill>
              </a:rPr>
              <a:t> </a:t>
            </a:r>
            <a:r>
              <a:rPr lang="en-US" sz="2000" dirty="0">
                <a:solidFill>
                  <a:srgbClr val="1B192E"/>
                </a:solidFill>
              </a:rPr>
              <a:t>information</a:t>
            </a:r>
            <a:endParaRPr lang="th-TH" sz="2000" dirty="0">
              <a:solidFill>
                <a:srgbClr val="1B192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B192E"/>
                </a:solidFill>
              </a:rPr>
              <a:t>Requirement</a:t>
            </a:r>
            <a:r>
              <a:rPr lang="th-TH" sz="2000" dirty="0">
                <a:solidFill>
                  <a:srgbClr val="1B192E"/>
                </a:solidFill>
              </a:rPr>
              <a:t> เพิ่มเติม</a:t>
            </a:r>
            <a:endParaRPr lang="th-TH" sz="2000" dirty="0"/>
          </a:p>
          <a:p>
            <a:r>
              <a:rPr lang="th-TH" sz="2400" dirty="0">
                <a:solidFill>
                  <a:srgbClr val="FF0000"/>
                </a:solidFill>
              </a:rPr>
              <a:t>สิ่งที่ยังมีปัญหา 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rgbClr val="1B192E"/>
                </a:solidFill>
              </a:rPr>
              <a:t>การเพิ่มข้อมูลถูกแบ่งเป็นส่วน</a:t>
            </a:r>
            <a:endParaRPr lang="en-US" sz="2400" dirty="0">
              <a:solidFill>
                <a:srgbClr val="1B192E"/>
              </a:solidFill>
            </a:endParaRPr>
          </a:p>
        </p:txBody>
      </p:sp>
      <p:cxnSp>
        <p:nvCxnSpPr>
          <p:cNvPr id="7" name="ตัวเชื่อมต่อตรง 6">
            <a:extLst>
              <a:ext uri="{FF2B5EF4-FFF2-40B4-BE49-F238E27FC236}">
                <a16:creationId xmlns:a16="http://schemas.microsoft.com/office/drawing/2014/main" id="{2D391A65-7914-CC3E-8010-D6791CED24E6}"/>
              </a:ext>
            </a:extLst>
          </p:cNvPr>
          <p:cNvCxnSpPr>
            <a:cxnSpLocks/>
          </p:cNvCxnSpPr>
          <p:nvPr/>
        </p:nvCxnSpPr>
        <p:spPr>
          <a:xfrm>
            <a:off x="6066421" y="1751163"/>
            <a:ext cx="29578" cy="396815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15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6EA870B-2434-585B-4150-AEA2D04F5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3" y="828028"/>
            <a:ext cx="11077574" cy="2954655"/>
          </a:xfrm>
        </p:spPr>
        <p:txBody>
          <a:bodyPr>
            <a:normAutofit/>
          </a:bodyPr>
          <a:lstStyle/>
          <a:p>
            <a:pPr algn="ctr"/>
            <a:r>
              <a:rPr lang="th-TH" sz="7200" dirty="0"/>
              <a:t>สาธิตการทำงาน </a:t>
            </a:r>
            <a:r>
              <a:rPr lang="en-US" sz="7200" dirty="0">
                <a:solidFill>
                  <a:srgbClr val="FFFF00"/>
                </a:solidFill>
              </a:rPr>
              <a:t>CDTI - Profile</a:t>
            </a:r>
          </a:p>
        </p:txBody>
      </p:sp>
    </p:spTree>
    <p:extLst>
      <p:ext uri="{BB962C8B-B14F-4D97-AF65-F5344CB8AC3E}">
        <p14:creationId xmlns:p14="http://schemas.microsoft.com/office/powerpoint/2010/main" val="197984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honeycomb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E9AF769D-0819-23B7-7174-A2C72E712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58765" y="2969"/>
            <a:ext cx="13143924" cy="6902139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101B08A-6248-39FB-9D35-8415FAE0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82" y="442120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Project Idea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25FBC1AF-7D16-ED14-AC9C-A0D730CE5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374" y="1399798"/>
            <a:ext cx="7800479" cy="4368268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16D0AD1B-6B30-66A3-D471-A8D2786A82BB}"/>
              </a:ext>
            </a:extLst>
          </p:cNvPr>
          <p:cNvSpPr txBox="1"/>
          <p:nvPr/>
        </p:nvSpPr>
        <p:spPr>
          <a:xfrm>
            <a:off x="766925" y="3905116"/>
            <a:ext cx="2787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Reg CDTI</a:t>
            </a:r>
            <a:endParaRPr lang="th-TH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dirty="0"/>
              <a:t>ระบบแสดงข้อมูลผู้ใช้งานต่าง ๆ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924919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0EEA44D-5CC8-3EDB-FFE5-EE1036388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47350"/>
            <a:ext cx="4500562" cy="984885"/>
          </a:xfrm>
        </p:spPr>
        <p:txBody>
          <a:bodyPr>
            <a:noAutofit/>
          </a:bodyPr>
          <a:lstStyle/>
          <a:p>
            <a:r>
              <a:rPr lang="en-US" sz="4800" dirty="0"/>
              <a:t>Requirement </a:t>
            </a:r>
            <a:br>
              <a:rPr lang="en-US" sz="4800" dirty="0"/>
            </a:br>
            <a:r>
              <a:rPr lang="th-TH" sz="4800" dirty="0">
                <a:solidFill>
                  <a:srgbClr val="FFFF00"/>
                </a:solidFill>
              </a:rPr>
              <a:t>กลุ่มเป้าหมาย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A0105154-5D74-8779-3830-BE29C16D0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6263" y="1740163"/>
            <a:ext cx="4500562" cy="4532530"/>
          </a:xfrm>
        </p:spPr>
        <p:txBody>
          <a:bodyPr>
            <a:normAutofit/>
          </a:bodyPr>
          <a:lstStyle/>
          <a:p>
            <a:r>
              <a:rPr lang="th-TH" sz="2400" dirty="0">
                <a:solidFill>
                  <a:srgbClr val="FFFF00">
                    <a:alpha val="60000"/>
                  </a:srgbClr>
                </a:solidFill>
              </a:rPr>
              <a:t>ความต้องการจากฝั่งคุณครู </a:t>
            </a:r>
            <a:r>
              <a:rPr lang="en-US" sz="2400" dirty="0">
                <a:solidFill>
                  <a:srgbClr val="FFFF00">
                    <a:alpha val="60000"/>
                  </a:srgbClr>
                </a:solidFill>
              </a:rPr>
              <a:t>:</a:t>
            </a:r>
            <a:endParaRPr lang="th-TH" sz="2400" dirty="0">
              <a:solidFill>
                <a:srgbClr val="FFFF00">
                  <a:alpha val="60000"/>
                </a:srgb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dirty="0"/>
              <a:t>เพิ่ม</a:t>
            </a:r>
            <a:r>
              <a:rPr lang="en-US" sz="2000" dirty="0"/>
              <a:t> function</a:t>
            </a:r>
            <a:r>
              <a:rPr lang="th-TH" sz="2000" dirty="0"/>
              <a:t> ในการดึงรายชื่อนักเรียนที่ถูกเลือกออกมาทำเป็นใบรายชื่อ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dirty="0"/>
              <a:t>เพิ่ม</a:t>
            </a:r>
            <a:r>
              <a:rPr lang="en-US" sz="2000" dirty="0"/>
              <a:t> tag</a:t>
            </a:r>
            <a:r>
              <a:rPr lang="th-TH" sz="2000" dirty="0"/>
              <a:t> การแข่งขันหรือผลงานของนักศึกษาเพื่อให้ง่ายต่อการค้นหา</a:t>
            </a:r>
          </a:p>
          <a:p>
            <a:r>
              <a:rPr lang="th-TH" sz="2400" dirty="0">
                <a:solidFill>
                  <a:srgbClr val="FFFF00">
                    <a:alpha val="60000"/>
                  </a:srgbClr>
                </a:solidFill>
              </a:rPr>
              <a:t>ความต้องการจากฝั่งนักศึกษา</a:t>
            </a:r>
            <a:r>
              <a:rPr lang="en-US" sz="2400" dirty="0">
                <a:solidFill>
                  <a:srgbClr val="FFFF00">
                    <a:alpha val="60000"/>
                  </a:srgbClr>
                </a:solidFill>
              </a:rPr>
              <a:t> :</a:t>
            </a:r>
            <a:endParaRPr lang="th-TH" sz="2400" dirty="0">
              <a:solidFill>
                <a:srgbClr val="FFFF00">
                  <a:alpha val="60000"/>
                </a:srgb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dirty="0"/>
              <a:t>มีการแจ้งเตือนให้เข้าไป</a:t>
            </a:r>
            <a:r>
              <a:rPr lang="en-US" sz="2000" dirty="0"/>
              <a:t> update</a:t>
            </a:r>
            <a:r>
              <a:rPr lang="th-TH" sz="2000" dirty="0"/>
              <a:t> ข้อมูลของตนเองทุกปี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dirty="0"/>
              <a:t>มีการปิดการมองเห็นข้อมูลที่สำคัญ</a:t>
            </a:r>
            <a:endParaRPr lang="en-US" sz="2000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FEC9171-CCFD-FDF2-6D94-5730E8727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21" t="19260" r="9390" b="16768"/>
          <a:stretch/>
        </p:blipFill>
        <p:spPr>
          <a:xfrm>
            <a:off x="282620" y="1979508"/>
            <a:ext cx="3319828" cy="4053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EECF6B33-08DC-D49E-B3FA-21EBE13FD79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6889" l="8000" r="92889">
                        <a14:foregroundMark x1="10590" y1="23758" x2="8444" y2="25778"/>
                        <a14:foregroundMark x1="23556" y1="11556" x2="21131" y2="13839"/>
                        <a14:foregroundMark x1="89097" y1="22222" x2="90442" y2="23326"/>
                        <a14:foregroundMark x1="88556" y1="21778" x2="89097" y2="22222"/>
                        <a14:foregroundMark x1="88049" y1="21362" x2="88556" y2="21778"/>
                        <a14:foregroundMark x1="75556" y1="11111" x2="76437" y2="11834"/>
                        <a14:foregroundMark x1="89778" y1="22667" x2="89848" y2="23443"/>
                        <a14:foregroundMark x1="40889" y1="10667" x2="42473" y2="10626"/>
                        <a14:foregroundMark x1="45778" y1="2667" x2="53333" y2="2667"/>
                        <a14:foregroundMark x1="53778" y1="3111" x2="54222" y2="3111"/>
                        <a14:foregroundMark x1="51625" y1="96590" x2="55111" y2="96444"/>
                        <a14:foregroundMark x1="45939" y1="96827" x2="51168" y2="96609"/>
                        <a14:backgroundMark x1="16000" y1="20444" x2="16000" y2="20444"/>
                        <a14:backgroundMark x1="15111" y1="20000" x2="15111" y2="20000"/>
                        <a14:backgroundMark x1="14667" y1="20000" x2="14667" y2="20000"/>
                        <a14:backgroundMark x1="17778" y1="18667" x2="17778" y2="18667"/>
                        <a14:backgroundMark x1="17778" y1="18667" x2="17778" y2="18667"/>
                        <a14:backgroundMark x1="18222" y1="17778" x2="14222" y2="21333"/>
                        <a14:backgroundMark x1="20444" y1="16000" x2="15556" y2="20444"/>
                        <a14:backgroundMark x1="21333" y1="15111" x2="14667" y2="20889"/>
                        <a14:backgroundMark x1="21333" y1="15111" x2="12444" y2="23556"/>
                        <a14:backgroundMark x1="12444" y1="21333" x2="11111" y2="24000"/>
                        <a14:backgroundMark x1="22222" y1="15111" x2="19111" y2="16444"/>
                        <a14:backgroundMark x1="50667" y1="9333" x2="50667" y2="9333"/>
                        <a14:backgroundMark x1="48000" y1="8889" x2="48000" y2="8889"/>
                        <a14:backgroundMark x1="51111" y1="12000" x2="51111" y2="12000"/>
                        <a14:backgroundMark x1="54222" y1="10667" x2="52444" y2="11556"/>
                        <a14:backgroundMark x1="50222" y1="9333" x2="49778" y2="13333"/>
                        <a14:backgroundMark x1="54667" y1="8889" x2="55556" y2="12000"/>
                        <a14:backgroundMark x1="79556" y1="16444" x2="87111" y2="22222"/>
                        <a14:backgroundMark x1="89333" y1="27556" x2="79556" y2="15556"/>
                        <a14:backgroundMark x1="89333" y1="28889" x2="77778" y2="15111"/>
                        <a14:backgroundMark x1="93778" y1="22667" x2="94667" y2="27111"/>
                        <a14:backgroundMark x1="86667" y1="20889" x2="86667" y2="20889"/>
                        <a14:backgroundMark x1="87556" y1="21778" x2="87556" y2="21778"/>
                        <a14:backgroundMark x1="88444" y1="22222" x2="88444" y2="22222"/>
                        <a14:backgroundMark x1="87556" y1="21778" x2="87556" y2="21778"/>
                        <a14:backgroundMark x1="21778" y1="14667" x2="21778" y2="14667"/>
                        <a14:backgroundMark x1="21778" y1="14222" x2="21778" y2="14222"/>
                        <a14:backgroundMark x1="50222" y1="4000" x2="50222" y2="4000"/>
                        <a14:backgroundMark x1="20444" y1="14667" x2="20444" y2="14667"/>
                        <a14:backgroundMark x1="87556" y1="21778" x2="87556" y2="21778"/>
                        <a14:backgroundMark x1="49333" y1="93333" x2="49333" y2="93333"/>
                        <a14:backgroundMark x1="50222" y1="94222" x2="50222" y2="94222"/>
                        <a14:backgroundMark x1="50667" y1="94667" x2="50667" y2="94667"/>
                        <a14:backgroundMark x1="50667" y1="94667" x2="50667" y2="95556"/>
                        <a14:backgroundMark x1="50667" y1="95556" x2="50667" y2="95556"/>
                        <a14:backgroundMark x1="50667" y1="92444" x2="51556" y2="94222"/>
                        <a14:backgroundMark x1="51556" y1="94222" x2="51556" y2="94222"/>
                        <a14:backgroundMark x1="49778" y1="91111" x2="49333" y2="94667"/>
                        <a14:backgroundMark x1="49778" y1="95556" x2="49778" y2="95556"/>
                        <a14:backgroundMark x1="51111" y1="95556" x2="51111" y2="95556"/>
                        <a14:backgroundMark x1="51556" y1="96000" x2="52000" y2="96000"/>
                        <a14:backgroundMark x1="51556" y1="96000" x2="51556" y2="96000"/>
                        <a14:backgroundMark x1="48444" y1="96000" x2="48444" y2="96000"/>
                        <a14:backgroundMark x1="49778" y1="96444" x2="49778" y2="96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99066">
            <a:off x="4353622" y="2280876"/>
            <a:ext cx="1394525" cy="1394525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BD5CAA09-C993-D7BB-5991-DDD5F91A884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4121957" y="4098380"/>
            <a:ext cx="1688608" cy="1688608"/>
          </a:xfrm>
          <a:prstGeom prst="rect">
            <a:avLst/>
          </a:prstGeom>
        </p:spPr>
      </p:pic>
      <p:pic>
        <p:nvPicPr>
          <p:cNvPr id="9" name="กราฟิก 8" descr="เพิ่ม ด้วยสีเติมแบบทึบ">
            <a:extLst>
              <a:ext uri="{FF2B5EF4-FFF2-40B4-BE49-F238E27FC236}">
                <a16:creationId xmlns:a16="http://schemas.microsoft.com/office/drawing/2014/main" id="{25901748-A529-254D-AEA9-6EBC7F7AF1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7175" y="312419"/>
            <a:ext cx="364327" cy="36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672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8FCB548-E2BF-DC66-7958-72AAB764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85" y="163785"/>
            <a:ext cx="8248081" cy="984885"/>
          </a:xfrm>
        </p:spPr>
        <p:txBody>
          <a:bodyPr>
            <a:noAutofit/>
          </a:bodyPr>
          <a:lstStyle/>
          <a:p>
            <a:r>
              <a:rPr lang="en-US" sz="4000" dirty="0"/>
              <a:t>Scope &amp; Plan : </a:t>
            </a:r>
            <a:r>
              <a:rPr lang="th-TH" sz="4000" dirty="0"/>
              <a:t>ที่วางแผนไว้ </a:t>
            </a:r>
            <a:r>
              <a:rPr lang="en-US" sz="4000" dirty="0"/>
              <a:t> (</a:t>
            </a:r>
            <a:r>
              <a:rPr lang="th-TH" sz="4000" dirty="0"/>
              <a:t>6 </a:t>
            </a:r>
            <a:r>
              <a:rPr lang="en-US" sz="4000" dirty="0"/>
              <a:t>week)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2954D850-6A17-620E-569E-38EB96F12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28" y="1587779"/>
            <a:ext cx="8847537" cy="3682441"/>
          </a:xfrm>
          <a:prstGeom prst="rect">
            <a:avLst/>
          </a:prstGeom>
        </p:spPr>
      </p:pic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DC94862C-651C-6178-ABE4-A14293A86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951" y="840019"/>
            <a:ext cx="11550769" cy="5460152"/>
          </a:xfrm>
          <a:solidFill>
            <a:schemeClr val="tx1">
              <a:lumMod val="9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400" dirty="0">
                <a:solidFill>
                  <a:srgbClr val="1B192E"/>
                </a:solidFill>
              </a:rPr>
              <a:t>1.</a:t>
            </a:r>
            <a:r>
              <a:rPr lang="th-TH" sz="2400" dirty="0">
                <a:solidFill>
                  <a:srgbClr val="1B192E"/>
                </a:solidFill>
              </a:rPr>
              <a:t>ออกแบบ </a:t>
            </a:r>
            <a:r>
              <a:rPr lang="en-US" sz="2400" dirty="0">
                <a:solidFill>
                  <a:srgbClr val="1B192E"/>
                </a:solidFill>
              </a:rPr>
              <a:t>UX / UI  Website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rgbClr val="1B192E"/>
                </a:solidFill>
              </a:rPr>
              <a:t>หน้าตาและหน้าที่ของแต่ละหน้า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B192E"/>
                </a:solidFill>
              </a:rPr>
              <a:t>Connect Database MongoDB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h-TH" sz="2000" dirty="0">
              <a:solidFill>
                <a:srgbClr val="1B192E"/>
              </a:solidFill>
            </a:endParaRPr>
          </a:p>
          <a:p>
            <a:r>
              <a:rPr lang="en-US" sz="2400" dirty="0">
                <a:solidFill>
                  <a:srgbClr val="1B192E"/>
                </a:solidFill>
              </a:rPr>
              <a:t>2. Authentication Function</a:t>
            </a:r>
          </a:p>
          <a:p>
            <a:endParaRPr lang="en-US" sz="2400" dirty="0">
              <a:solidFill>
                <a:srgbClr val="1B192E"/>
              </a:solidFill>
            </a:endParaRPr>
          </a:p>
          <a:p>
            <a:r>
              <a:rPr lang="en-US" sz="2400" dirty="0">
                <a:solidFill>
                  <a:srgbClr val="1B192E"/>
                </a:solidFill>
              </a:rPr>
              <a:t>3. Homepage</a:t>
            </a:r>
            <a:r>
              <a:rPr lang="th-TH" sz="2400" dirty="0">
                <a:solidFill>
                  <a:srgbClr val="1B192E"/>
                </a:solidFill>
              </a:rPr>
              <a:t> + </a:t>
            </a:r>
            <a:r>
              <a:rPr lang="en-US" sz="2400" dirty="0">
                <a:solidFill>
                  <a:srgbClr val="1B192E"/>
                </a:solidFill>
              </a:rPr>
              <a:t>edit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rgbClr val="1B192E"/>
                </a:solidFill>
              </a:rPr>
              <a:t>รับค่าจาก</a:t>
            </a:r>
            <a:r>
              <a:rPr lang="en-US" sz="2000" dirty="0">
                <a:solidFill>
                  <a:srgbClr val="1B192E"/>
                </a:solidFill>
              </a:rPr>
              <a:t> user</a:t>
            </a:r>
            <a:r>
              <a:rPr lang="th-TH" sz="2000" dirty="0">
                <a:solidFill>
                  <a:srgbClr val="1B192E"/>
                </a:solidFill>
              </a:rPr>
              <a:t> เข้า</a:t>
            </a:r>
            <a:r>
              <a:rPr lang="en-US" sz="2000" dirty="0">
                <a:solidFill>
                  <a:srgbClr val="1B192E"/>
                </a:solidFill>
              </a:rPr>
              <a:t>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rgbClr val="1B192E"/>
                </a:solidFill>
              </a:rPr>
              <a:t>ดึงค่ามาแสดงผล</a:t>
            </a:r>
          </a:p>
          <a:p>
            <a:endParaRPr lang="en-US" sz="2400" dirty="0">
              <a:solidFill>
                <a:srgbClr val="1B192E"/>
              </a:solidFill>
            </a:endParaRPr>
          </a:p>
          <a:p>
            <a:endParaRPr lang="en-US" sz="2400" dirty="0">
              <a:solidFill>
                <a:srgbClr val="1B192E"/>
              </a:solidFill>
            </a:endParaRPr>
          </a:p>
        </p:txBody>
      </p:sp>
      <p:sp>
        <p:nvSpPr>
          <p:cNvPr id="8" name="วงเล็บปีกกาขวา 7">
            <a:extLst>
              <a:ext uri="{FF2B5EF4-FFF2-40B4-BE49-F238E27FC236}">
                <a16:creationId xmlns:a16="http://schemas.microsoft.com/office/drawing/2014/main" id="{9B58C49A-45F8-BB27-32BC-53FE7D2298C1}"/>
              </a:ext>
            </a:extLst>
          </p:cNvPr>
          <p:cNvSpPr/>
          <p:nvPr/>
        </p:nvSpPr>
        <p:spPr>
          <a:xfrm>
            <a:off x="4656322" y="1005621"/>
            <a:ext cx="586636" cy="1671789"/>
          </a:xfrm>
          <a:prstGeom prst="rightBrace">
            <a:avLst>
              <a:gd name="adj1" fmla="val 8333"/>
              <a:gd name="adj2" fmla="val 49529"/>
            </a:avLst>
          </a:prstGeom>
          <a:ln>
            <a:solidFill>
              <a:srgbClr val="1B192E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วงเล็บปีกกาขวา 8">
            <a:extLst>
              <a:ext uri="{FF2B5EF4-FFF2-40B4-BE49-F238E27FC236}">
                <a16:creationId xmlns:a16="http://schemas.microsoft.com/office/drawing/2014/main" id="{D20933F5-C79D-CEC7-8ECA-2BBF89805B89}"/>
              </a:ext>
            </a:extLst>
          </p:cNvPr>
          <p:cNvSpPr/>
          <p:nvPr/>
        </p:nvSpPr>
        <p:spPr>
          <a:xfrm>
            <a:off x="4654440" y="4243699"/>
            <a:ext cx="586636" cy="1671789"/>
          </a:xfrm>
          <a:prstGeom prst="rightBrace">
            <a:avLst>
              <a:gd name="adj1" fmla="val 8333"/>
              <a:gd name="adj2" fmla="val 49529"/>
            </a:avLst>
          </a:prstGeom>
          <a:ln>
            <a:solidFill>
              <a:srgbClr val="1B192E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วงเล็บปีกกาขวา 9">
            <a:extLst>
              <a:ext uri="{FF2B5EF4-FFF2-40B4-BE49-F238E27FC236}">
                <a16:creationId xmlns:a16="http://schemas.microsoft.com/office/drawing/2014/main" id="{F01DA3AD-5C45-BCA1-82EA-23FD6B078136}"/>
              </a:ext>
            </a:extLst>
          </p:cNvPr>
          <p:cNvSpPr/>
          <p:nvPr/>
        </p:nvSpPr>
        <p:spPr>
          <a:xfrm>
            <a:off x="4654440" y="3172604"/>
            <a:ext cx="586636" cy="524505"/>
          </a:xfrm>
          <a:prstGeom prst="rightBrace">
            <a:avLst>
              <a:gd name="adj1" fmla="val 8333"/>
              <a:gd name="adj2" fmla="val 49529"/>
            </a:avLst>
          </a:prstGeom>
          <a:ln>
            <a:solidFill>
              <a:srgbClr val="1B192E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AF0DA087-EA7B-4793-4AFA-AA9F06EBF127}"/>
              </a:ext>
            </a:extLst>
          </p:cNvPr>
          <p:cNvSpPr txBox="1"/>
          <p:nvPr/>
        </p:nvSpPr>
        <p:spPr>
          <a:xfrm>
            <a:off x="5624422" y="1610682"/>
            <a:ext cx="1180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rgbClr val="1B192E"/>
                </a:solidFill>
              </a:rPr>
              <a:t>1 </a:t>
            </a:r>
            <a:r>
              <a:rPr lang="en-US" sz="2400" dirty="0">
                <a:solidFill>
                  <a:srgbClr val="1B192E"/>
                </a:solidFill>
              </a:rPr>
              <a:t>week</a:t>
            </a: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8B5ADDDD-4E44-085B-2F1B-C25FAE248ADD}"/>
              </a:ext>
            </a:extLst>
          </p:cNvPr>
          <p:cNvSpPr txBox="1"/>
          <p:nvPr/>
        </p:nvSpPr>
        <p:spPr>
          <a:xfrm>
            <a:off x="5624422" y="3209618"/>
            <a:ext cx="1180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solidFill>
                  <a:srgbClr val="1B192E"/>
                </a:solidFill>
              </a:rPr>
              <a:t>1 </a:t>
            </a:r>
            <a:r>
              <a:rPr lang="en-US" sz="2400" dirty="0">
                <a:solidFill>
                  <a:srgbClr val="1B192E"/>
                </a:solidFill>
              </a:rPr>
              <a:t>week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F3721C88-0320-5EC3-B581-35EA4A170DF5}"/>
              </a:ext>
            </a:extLst>
          </p:cNvPr>
          <p:cNvSpPr txBox="1"/>
          <p:nvPr/>
        </p:nvSpPr>
        <p:spPr>
          <a:xfrm>
            <a:off x="5624422" y="4848760"/>
            <a:ext cx="1180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solidFill>
                  <a:srgbClr val="1B192E"/>
                </a:solidFill>
              </a:rPr>
              <a:t>1 </a:t>
            </a:r>
            <a:r>
              <a:rPr lang="en-US" sz="2400" dirty="0">
                <a:solidFill>
                  <a:srgbClr val="1B192E"/>
                </a:solidFill>
              </a:rPr>
              <a:t>week</a:t>
            </a:r>
          </a:p>
        </p:txBody>
      </p:sp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23ED6C13-89A7-4F1A-E0E0-E04E1A3B9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689" y="1121766"/>
            <a:ext cx="4020290" cy="4896658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370DF183-11BD-FC70-6F21-57AAAF7D7A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788"/>
          <a:stretch/>
        </p:blipFill>
        <p:spPr>
          <a:xfrm>
            <a:off x="7015508" y="1648781"/>
            <a:ext cx="4683360" cy="3964188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04F98B0B-8348-B66A-C143-2912BC6F7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216" y="1071942"/>
            <a:ext cx="4680262" cy="2316112"/>
          </a:xfrm>
          <a:prstGeom prst="rect">
            <a:avLst/>
          </a:prstGeom>
        </p:spPr>
      </p:pic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DD356000-C887-056A-F517-4F7AD0E3F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1236" y="3385032"/>
            <a:ext cx="4685242" cy="2675158"/>
          </a:xfrm>
          <a:prstGeom prst="rect">
            <a:avLst/>
          </a:prstGeom>
        </p:spPr>
      </p:pic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E7059F44-23F0-F12C-42CA-DFFDBC3FA5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632" y="996897"/>
            <a:ext cx="4987497" cy="2316113"/>
          </a:xfrm>
          <a:prstGeom prst="rect">
            <a:avLst/>
          </a:prstGeom>
        </p:spPr>
      </p:pic>
      <p:pic>
        <p:nvPicPr>
          <p:cNvPr id="26" name="รูปภาพ 25">
            <a:extLst>
              <a:ext uri="{FF2B5EF4-FFF2-40B4-BE49-F238E27FC236}">
                <a16:creationId xmlns:a16="http://schemas.microsoft.com/office/drawing/2014/main" id="{029BAF95-0396-CC2E-A675-99EF747758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1630" y="3317821"/>
            <a:ext cx="4971115" cy="2729872"/>
          </a:xfrm>
          <a:prstGeom prst="rect">
            <a:avLst/>
          </a:prstGeom>
        </p:spPr>
      </p:pic>
      <p:pic>
        <p:nvPicPr>
          <p:cNvPr id="41" name="รูปภาพ 40">
            <a:extLst>
              <a:ext uri="{FF2B5EF4-FFF2-40B4-BE49-F238E27FC236}">
                <a16:creationId xmlns:a16="http://schemas.microsoft.com/office/drawing/2014/main" id="{5D3350DA-3F72-3B46-5C93-EA02B1AFB8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255" y="839576"/>
            <a:ext cx="11549105" cy="5450923"/>
          </a:xfrm>
          <a:prstGeom prst="rect">
            <a:avLst/>
          </a:prstGeom>
        </p:spPr>
      </p:pic>
      <p:pic>
        <p:nvPicPr>
          <p:cNvPr id="43" name="รูปภาพ 42">
            <a:extLst>
              <a:ext uri="{FF2B5EF4-FFF2-40B4-BE49-F238E27FC236}">
                <a16:creationId xmlns:a16="http://schemas.microsoft.com/office/drawing/2014/main" id="{3DC98BCD-E695-BFFC-54A1-C7F2E51003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3861" y="3611067"/>
            <a:ext cx="4780958" cy="2369236"/>
          </a:xfrm>
          <a:prstGeom prst="rect">
            <a:avLst/>
          </a:prstGeom>
        </p:spPr>
      </p:pic>
      <p:pic>
        <p:nvPicPr>
          <p:cNvPr id="45" name="รูปภาพ 44">
            <a:extLst>
              <a:ext uri="{FF2B5EF4-FFF2-40B4-BE49-F238E27FC236}">
                <a16:creationId xmlns:a16="http://schemas.microsoft.com/office/drawing/2014/main" id="{428CA413-1DD7-1455-0734-8B80AA3F5C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5994" y="1118684"/>
            <a:ext cx="4882386" cy="241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7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F694151-FF27-9E5D-42FC-71345608C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171" y="169009"/>
            <a:ext cx="8851929" cy="984885"/>
          </a:xfrm>
        </p:spPr>
        <p:txBody>
          <a:bodyPr/>
          <a:lstStyle/>
          <a:p>
            <a:r>
              <a:rPr lang="en-US" dirty="0"/>
              <a:t>Scope &amp; Plan : </a:t>
            </a:r>
            <a:r>
              <a:rPr lang="th-TH" dirty="0">
                <a:solidFill>
                  <a:srgbClr val="FFFF00"/>
                </a:solidFill>
              </a:rPr>
              <a:t>ความเป็นจริง</a:t>
            </a:r>
            <a:r>
              <a:rPr lang="en-US" dirty="0">
                <a:solidFill>
                  <a:srgbClr val="FFFF00"/>
                </a:solidFill>
              </a:rPr>
              <a:t> (6 week)</a:t>
            </a:r>
          </a:p>
        </p:txBody>
      </p:sp>
      <p:sp>
        <p:nvSpPr>
          <p:cNvPr id="10" name="ตัวแทนข้อความ 9">
            <a:extLst>
              <a:ext uri="{FF2B5EF4-FFF2-40B4-BE49-F238E27FC236}">
                <a16:creationId xmlns:a16="http://schemas.microsoft.com/office/drawing/2014/main" id="{675355BC-554D-24AB-47B8-8B43C8DC0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06953110-7045-F8A9-6FB4-D43043B04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4" y="924633"/>
            <a:ext cx="11545911" cy="5496692"/>
          </a:xfrm>
          <a:prstGeom prst="rect">
            <a:avLst/>
          </a:prstGeom>
        </p:spPr>
      </p:pic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2550BEE7-496A-3CA4-08AE-E0C542B342F5}"/>
              </a:ext>
            </a:extLst>
          </p:cNvPr>
          <p:cNvSpPr txBox="1"/>
          <p:nvPr/>
        </p:nvSpPr>
        <p:spPr>
          <a:xfrm>
            <a:off x="5710686" y="3307471"/>
            <a:ext cx="1364369" cy="83099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2 week	</a:t>
            </a: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7C59109E-4B77-2B00-7B23-D8DB0D92F292}"/>
              </a:ext>
            </a:extLst>
          </p:cNvPr>
          <p:cNvSpPr txBox="1"/>
          <p:nvPr/>
        </p:nvSpPr>
        <p:spPr>
          <a:xfrm>
            <a:off x="5710687" y="4956162"/>
            <a:ext cx="1225822" cy="46166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2 week</a:t>
            </a: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096F4E3A-A1DB-7AE4-0754-C2B3655288C3}"/>
              </a:ext>
            </a:extLst>
          </p:cNvPr>
          <p:cNvSpPr txBox="1"/>
          <p:nvPr/>
        </p:nvSpPr>
        <p:spPr>
          <a:xfrm>
            <a:off x="7433267" y="3211463"/>
            <a:ext cx="3456405" cy="83099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rgbClr val="C00000"/>
                </a:solidFill>
              </a:rPr>
              <a:t>ติดปัญหาการเก็บค่า</a:t>
            </a:r>
            <a:r>
              <a:rPr lang="en-US" sz="2400" dirty="0">
                <a:solidFill>
                  <a:srgbClr val="C00000"/>
                </a:solidFill>
              </a:rPr>
              <a:t> user</a:t>
            </a:r>
            <a:r>
              <a:rPr lang="th-TH" sz="2400" dirty="0">
                <a:solidFill>
                  <a:srgbClr val="C00000"/>
                </a:solidFill>
              </a:rPr>
              <a:t> ใน</a:t>
            </a:r>
            <a:r>
              <a:rPr lang="en-US" sz="2400" dirty="0">
                <a:solidFill>
                  <a:srgbClr val="C00000"/>
                </a:solidFill>
              </a:rPr>
              <a:t> data base	</a:t>
            </a: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68D2FD13-13EB-F2C6-E82D-9690E94F69DD}"/>
              </a:ext>
            </a:extLst>
          </p:cNvPr>
          <p:cNvSpPr txBox="1"/>
          <p:nvPr/>
        </p:nvSpPr>
        <p:spPr>
          <a:xfrm>
            <a:off x="7345522" y="4770952"/>
            <a:ext cx="3932078" cy="83099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rgbClr val="C00000"/>
                </a:solidFill>
              </a:rPr>
              <a:t>ติดปัญหาการรับส่งค่าใน</a:t>
            </a:r>
            <a:r>
              <a:rPr lang="en-US" sz="2400" dirty="0">
                <a:solidFill>
                  <a:srgbClr val="C00000"/>
                </a:solidFill>
              </a:rPr>
              <a:t> data base</a:t>
            </a:r>
            <a:r>
              <a:rPr lang="th-TH" sz="2400" dirty="0">
                <a:solidFill>
                  <a:srgbClr val="C00000"/>
                </a:solidFill>
              </a:rPr>
              <a:t> และปัญหาการ</a:t>
            </a:r>
            <a:r>
              <a:rPr lang="en-US" sz="2400" dirty="0">
                <a:solidFill>
                  <a:srgbClr val="C00000"/>
                </a:solidFill>
              </a:rPr>
              <a:t> upload</a:t>
            </a:r>
            <a:r>
              <a:rPr lang="th-TH" sz="2400" dirty="0">
                <a:solidFill>
                  <a:srgbClr val="C00000"/>
                </a:solidFill>
              </a:rPr>
              <a:t> รูปภาพ</a:t>
            </a:r>
            <a:r>
              <a:rPr lang="en-US" sz="2400" dirty="0">
                <a:solidFill>
                  <a:srgbClr val="C00000"/>
                </a:solidFill>
              </a:rPr>
              <a:t>	</a:t>
            </a:r>
          </a:p>
        </p:txBody>
      </p:sp>
      <p:pic>
        <p:nvPicPr>
          <p:cNvPr id="21" name="กราฟิก 20" descr="เครื่องหมายถูก ด้วยสีเติมแบบทึบ">
            <a:extLst>
              <a:ext uri="{FF2B5EF4-FFF2-40B4-BE49-F238E27FC236}">
                <a16:creationId xmlns:a16="http://schemas.microsoft.com/office/drawing/2014/main" id="{99887705-7E08-B17C-3DE9-E8B827CA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3571" y="1570182"/>
            <a:ext cx="660500" cy="6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9865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9BD81341-0712-288F-04C8-349ED6533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5" y="839576"/>
            <a:ext cx="11549105" cy="5450923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F694151-FF27-9E5D-42FC-71345608C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171" y="169009"/>
            <a:ext cx="8851929" cy="984885"/>
          </a:xfrm>
        </p:spPr>
        <p:txBody>
          <a:bodyPr/>
          <a:lstStyle/>
          <a:p>
            <a:r>
              <a:rPr lang="en-US" dirty="0"/>
              <a:t>Scope &amp; Plan : </a:t>
            </a:r>
            <a:r>
              <a:rPr lang="th-TH" dirty="0">
                <a:solidFill>
                  <a:srgbClr val="FFFF00"/>
                </a:solidFill>
              </a:rPr>
              <a:t>ความเป็นจริง</a:t>
            </a:r>
            <a:r>
              <a:rPr lang="en-US" dirty="0">
                <a:solidFill>
                  <a:srgbClr val="FFFF00"/>
                </a:solidFill>
              </a:rPr>
              <a:t> (6 week)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2550BEE7-496A-3CA4-08AE-E0C542B342F5}"/>
              </a:ext>
            </a:extLst>
          </p:cNvPr>
          <p:cNvSpPr txBox="1"/>
          <p:nvPr/>
        </p:nvSpPr>
        <p:spPr>
          <a:xfrm>
            <a:off x="5690313" y="3565037"/>
            <a:ext cx="1364369" cy="46166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ไม่สำเร็จ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	</a:t>
            </a: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7C59109E-4B77-2B00-7B23-D8DB0D92F292}"/>
              </a:ext>
            </a:extLst>
          </p:cNvPr>
          <p:cNvSpPr txBox="1"/>
          <p:nvPr/>
        </p:nvSpPr>
        <p:spPr>
          <a:xfrm>
            <a:off x="5690313" y="5186450"/>
            <a:ext cx="1225822" cy="46166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400" dirty="0">
                <a:solidFill>
                  <a:srgbClr val="C00000"/>
                </a:solidFill>
                <a:latin typeface="Avenir Next LT Pro"/>
              </a:rPr>
              <a:t>ไม่สำเร็จ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33021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6EA870B-2434-585B-4150-AEA2D04F5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3" y="828028"/>
            <a:ext cx="11077574" cy="2954655"/>
          </a:xfrm>
        </p:spPr>
        <p:txBody>
          <a:bodyPr>
            <a:normAutofit/>
          </a:bodyPr>
          <a:lstStyle/>
          <a:p>
            <a:pPr algn="ctr"/>
            <a:r>
              <a:rPr lang="th-TH" sz="7200" dirty="0"/>
              <a:t>การทำงานของ </a:t>
            </a:r>
            <a:r>
              <a:rPr lang="en-US" sz="7200" dirty="0">
                <a:solidFill>
                  <a:srgbClr val="FFFF00"/>
                </a:solidFill>
              </a:rPr>
              <a:t>CDTI - Profile</a:t>
            </a:r>
          </a:p>
        </p:txBody>
      </p:sp>
    </p:spTree>
    <p:extLst>
      <p:ext uri="{BB962C8B-B14F-4D97-AF65-F5344CB8AC3E}">
        <p14:creationId xmlns:p14="http://schemas.microsoft.com/office/powerpoint/2010/main" val="579639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191ECED-E6DC-5554-D09F-13D446130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26" y="299363"/>
            <a:ext cx="7903024" cy="984885"/>
          </a:xfrm>
        </p:spPr>
        <p:txBody>
          <a:bodyPr/>
          <a:lstStyle/>
          <a:p>
            <a:r>
              <a:rPr lang="th-TH" dirty="0"/>
              <a:t>การใช้งาน</a:t>
            </a:r>
            <a:r>
              <a:rPr lang="en-US" dirty="0"/>
              <a:t> Website : </a:t>
            </a:r>
            <a:r>
              <a:rPr lang="en-US" dirty="0">
                <a:solidFill>
                  <a:srgbClr val="FFFF00"/>
                </a:solidFill>
              </a:rPr>
              <a:t>CDTI - Profile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AF3C48B0-2368-4963-3AF1-F01703ED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25" y="1160025"/>
            <a:ext cx="9783282" cy="4907404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EE7037A1-FA5B-11A6-3B6B-E1034B5188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68" t="11246" r="5242" b="6045"/>
          <a:stretch/>
        </p:blipFill>
        <p:spPr>
          <a:xfrm>
            <a:off x="8729932" y="1494412"/>
            <a:ext cx="3075709" cy="386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239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9DE55F57-021E-2887-8CF1-D7DBD2B7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011" y="230352"/>
            <a:ext cx="7903024" cy="984885"/>
          </a:xfrm>
        </p:spPr>
        <p:txBody>
          <a:bodyPr>
            <a:normAutofit/>
          </a:bodyPr>
          <a:lstStyle/>
          <a:p>
            <a:r>
              <a:rPr lang="th-TH" dirty="0"/>
              <a:t>การใช้งาน</a:t>
            </a:r>
            <a:r>
              <a:rPr lang="en-US" dirty="0"/>
              <a:t> Website : </a:t>
            </a:r>
            <a:r>
              <a:rPr lang="en-US" dirty="0">
                <a:solidFill>
                  <a:srgbClr val="FFFF00"/>
                </a:solidFill>
              </a:rPr>
              <a:t>home page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ED325187-77F3-0A6D-46CD-D15A2AC9B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672" y="1215237"/>
            <a:ext cx="10324809" cy="508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36198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318</Words>
  <Application>Microsoft Office PowerPoint</Application>
  <PresentationFormat>แบบจอกว้าง</PresentationFormat>
  <Paragraphs>56</Paragraphs>
  <Slides>14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2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14</vt:i4>
      </vt:variant>
    </vt:vector>
  </HeadingPairs>
  <TitlesOfParts>
    <vt:vector size="17" baseType="lpstr">
      <vt:lpstr>Arial</vt:lpstr>
      <vt:lpstr>Avenir Next LT Pro</vt:lpstr>
      <vt:lpstr>3DFloatVTI</vt:lpstr>
      <vt:lpstr>PROECT 5  student / teacher profile</vt:lpstr>
      <vt:lpstr>Project Idea</vt:lpstr>
      <vt:lpstr>Requirement  กลุ่มเป้าหมาย</vt:lpstr>
      <vt:lpstr>Scope &amp; Plan : ที่วางแผนไว้  (6 week)</vt:lpstr>
      <vt:lpstr>Scope &amp; Plan : ความเป็นจริง (6 week)</vt:lpstr>
      <vt:lpstr>Scope &amp; Plan : ความเป็นจริง (6 week)</vt:lpstr>
      <vt:lpstr>การทำงานของ CDTI - Profile</vt:lpstr>
      <vt:lpstr>การใช้งาน Website : CDTI - Profile</vt:lpstr>
      <vt:lpstr>การใช้งาน Website : home page</vt:lpstr>
      <vt:lpstr>การใช้งาน Website : Edit page</vt:lpstr>
      <vt:lpstr>การใช้งาน Website : Grade page</vt:lpstr>
      <vt:lpstr>การใช้งาน Website : Simulation page</vt:lpstr>
      <vt:lpstr>สรุปปัญหาในการทำงาน</vt:lpstr>
      <vt:lpstr>สาธิตการทำงาน CDTI - Profile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PROECT 5  student / teacher profile</dc:title>
  <dc:creator>Sirapaop Trakhanweeradech</dc:creator>
  <cp:lastModifiedBy>Sirapaop Trakhanweeradech</cp:lastModifiedBy>
  <cp:revision>11</cp:revision>
  <dcterms:created xsi:type="dcterms:W3CDTF">2023-03-12T04:01:40Z</dcterms:created>
  <dcterms:modified xsi:type="dcterms:W3CDTF">2023-03-12T10:09:29Z</dcterms:modified>
</cp:coreProperties>
</file>